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Quattrocento" panose="02020502030000000404" pitchFamily="18" charset="0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3>
</file>

<file path=ppt/media/media2.mp3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2192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00520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Centralized Management System: </a:t>
            </a:r>
            <a:r>
              <a:rPr lang="en-US" sz="4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An Integrated Smart Campus Architecture</a:t>
            </a:r>
          </a:p>
        </p:txBody>
      </p:sp>
      <p:sp>
        <p:nvSpPr>
          <p:cNvPr id="5" name="Text 2"/>
          <p:cNvSpPr/>
          <p:nvPr/>
        </p:nvSpPr>
        <p:spPr>
          <a:xfrm>
            <a:off x="6324124" y="373356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Authors: </a:t>
            </a:r>
          </a:p>
          <a:p>
            <a:pPr marL="342900" indent="-342900" algn="l">
              <a:lnSpc>
                <a:spcPts val="3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Syed Zain Ali Shah Bokhari [2024623]</a:t>
            </a:r>
          </a:p>
          <a:p>
            <a:pPr marL="342900" indent="-342900" algn="l">
              <a:lnSpc>
                <a:spcPts val="3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Syed Ali Hassan [2024616]</a:t>
            </a:r>
          </a:p>
          <a:p>
            <a:pPr marL="342900" indent="-342900" algn="l">
              <a:lnSpc>
                <a:spcPts val="3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Shayan Rizwan [2024585]</a:t>
            </a:r>
          </a:p>
          <a:p>
            <a:pPr marL="342900" indent="-342900" algn="l">
              <a:lnSpc>
                <a:spcPts val="3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Hafiz Usman Abdullah [2024190]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324124" y="654605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Affiliation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 GIKI, Topi, Swabi, Khyber Pakhtunkhwa, Pakistan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3647" y="611148"/>
            <a:ext cx="11652052" cy="507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From Vision to Reality: The Unified CMS &amp; Implementation Path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603647" y="1187291"/>
            <a:ext cx="7069098" cy="405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CMS: The Digital Heart of the Smart Campus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603647" y="1851660"/>
            <a:ext cx="13423106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</a:t>
            </a:r>
            <a:r>
              <a:rPr lang="en-US" sz="1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Centralized Campus Management System (CMS)</a:t>
            </a: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is the unifying platform that connects all domains, turning isolated systems into a single, intelligent ecosystem.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03647" y="2321600"/>
            <a:ext cx="13423106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Unifies data from IoT sensors, AI, and user interactions.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03647" y="2657951"/>
            <a:ext cx="13423106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Powers a single mobile dashboard for all stakeholders.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3647" y="2994303"/>
            <a:ext cx="13423106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Built on a secure, scalable hybrid-cloud architecture.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603647" y="3550462"/>
            <a:ext cx="13423106" cy="29170"/>
          </a:xfrm>
          <a:prstGeom prst="rect">
            <a:avLst/>
          </a:prstGeom>
          <a:solidFill>
            <a:srgbClr val="F9EEE7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603647" y="3838218"/>
            <a:ext cx="5495330" cy="405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Phased Implementation for </a:t>
            </a:r>
            <a:r>
              <a:rPr lang="en-US" sz="255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Success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603647" y="4502587"/>
            <a:ext cx="13423106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strategic, staged rollout ensures tangible results, manages risk, and builds momentum.</a:t>
            </a:r>
            <a:endParaRPr lang="en-US" sz="1350" dirty="0"/>
          </a:p>
        </p:txBody>
      </p:sp>
      <p:sp>
        <p:nvSpPr>
          <p:cNvPr id="11" name="Shape 9"/>
          <p:cNvSpPr/>
          <p:nvPr/>
        </p:nvSpPr>
        <p:spPr>
          <a:xfrm>
            <a:off x="603647" y="6295430"/>
            <a:ext cx="13423106" cy="22860"/>
          </a:xfrm>
          <a:prstGeom prst="roundRect">
            <a:avLst>
              <a:gd name="adj" fmla="val 113172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3893939" y="5778163"/>
            <a:ext cx="22860" cy="517327"/>
          </a:xfrm>
          <a:prstGeom prst="roundRect">
            <a:avLst>
              <a:gd name="adj" fmla="val 113172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3711416" y="6101417"/>
            <a:ext cx="388025" cy="388025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3783628" y="6143208"/>
            <a:ext cx="243483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2890957" y="4972526"/>
            <a:ext cx="202906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Phase 1: Core &amp; Pilot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76049" y="5329595"/>
            <a:ext cx="6258997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Deploy essential CMS &amp; run Smart Classroom pilots.</a:t>
            </a:r>
            <a:endParaRPr lang="en-US" sz="1350" dirty="0"/>
          </a:p>
        </p:txBody>
      </p:sp>
      <p:sp>
        <p:nvSpPr>
          <p:cNvPr id="17" name="Shape 15"/>
          <p:cNvSpPr/>
          <p:nvPr/>
        </p:nvSpPr>
        <p:spPr>
          <a:xfrm>
            <a:off x="7303532" y="6295370"/>
            <a:ext cx="22860" cy="517327"/>
          </a:xfrm>
          <a:prstGeom prst="roundRect">
            <a:avLst>
              <a:gd name="adj" fmla="val 113172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7121009" y="6101417"/>
            <a:ext cx="388025" cy="388025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193220" y="6143208"/>
            <a:ext cx="243483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900" dirty="0"/>
          </a:p>
        </p:txBody>
      </p:sp>
      <p:sp>
        <p:nvSpPr>
          <p:cNvPr id="20" name="Text 18"/>
          <p:cNvSpPr/>
          <p:nvPr/>
        </p:nvSpPr>
        <p:spPr>
          <a:xfrm>
            <a:off x="6151364" y="6985278"/>
            <a:ext cx="2327434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Phase 2: Scale &amp; Integrate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4185642" y="7342346"/>
            <a:ext cx="6258997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Campus-wide rollout and integrate Smart Labs.</a:t>
            </a:r>
            <a:endParaRPr lang="en-US" sz="1350" dirty="0"/>
          </a:p>
        </p:txBody>
      </p:sp>
      <p:sp>
        <p:nvSpPr>
          <p:cNvPr id="22" name="Shape 20"/>
          <p:cNvSpPr/>
          <p:nvPr/>
        </p:nvSpPr>
        <p:spPr>
          <a:xfrm>
            <a:off x="10713244" y="5778163"/>
            <a:ext cx="22860" cy="517327"/>
          </a:xfrm>
          <a:prstGeom prst="roundRect">
            <a:avLst>
              <a:gd name="adj" fmla="val 113172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10530721" y="6101417"/>
            <a:ext cx="388025" cy="388025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0602932" y="6143208"/>
            <a:ext cx="243483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1900" dirty="0"/>
          </a:p>
        </p:txBody>
      </p:sp>
      <p:sp>
        <p:nvSpPr>
          <p:cNvPr id="25" name="Text 23"/>
          <p:cNvSpPr/>
          <p:nvPr/>
        </p:nvSpPr>
        <p:spPr>
          <a:xfrm>
            <a:off x="9382006" y="4972526"/>
            <a:ext cx="268569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Phase 3: Optimize &amp; Innovate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7595354" y="5329595"/>
            <a:ext cx="6258997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Full ecosystem optimization and R&amp;D.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9444" y="299204"/>
            <a:ext cx="4095393" cy="763119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43332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Imperative for an Integrated Campus Management System (CMS)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41435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Problem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 GIKI's current fragmented digital systems and manual processes hinder efficiency.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44960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Vision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 A unified CMS to replace standalone systems (LMS, administrative portals).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48485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Core Goal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 Integrate academic, administrative, and residential services into a single, hybrid-cloud platform.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652010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Driver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 GIKI's status as a fully residential university creates a unique need for integrated physical-digital management.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12200"/>
            <a:ext cx="1135403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Laboratories: Multi-Layer Architecture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59496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6A688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Concept: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Transforming labs into intelligent, data-driven research environments.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336965"/>
            <a:ext cx="469796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Layer 1: IoT Sensor &amp; Actuation Layer: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04788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Universal Sensors: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PIR occupancy, temperature/humidity (DHT22), air quality (MQ135), smart energy meters.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Domain-Specific Sensors: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Gas leak detectors (Chemical), current/voltage sensors (Electrical), strain gauges (Civil).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98133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Asset Tracking: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RFID/BLE tags for high-value equipment and </a:t>
            </a: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inventory tracking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723334"/>
            <a:ext cx="345245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Layer 2: Connectivity Layer: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837724" y="643425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Hybrid network using </a:t>
            </a: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BLE/Zigbee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within labs and </a:t>
            </a: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LoRaWAN/Wi-Fi 6 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for </a:t>
            </a: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campus-wide data transmission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850" dirty="0"/>
          </a:p>
        </p:txBody>
      </p:sp>
      <p:pic>
        <p:nvPicPr>
          <p:cNvPr id="12" name="WhatsApp Audio 2025-11-29 at 165143_c099fd74dat (online-audio-convertercom)-enhanced">
            <a:hlinkClick r:id="" action="ppaction://media"/>
            <a:extLst>
              <a:ext uri="{FF2B5EF4-FFF2-40B4-BE49-F238E27FC236}">
                <a16:creationId xmlns:a16="http://schemas.microsoft.com/office/drawing/2014/main" id="{7FAD5C99-547B-FFF8-6D5D-F666A2EBDA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48994" y="152052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2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08046"/>
            <a:ext cx="1291340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Laboratories: AI Analytics &amp; User Experience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07788"/>
            <a:ext cx="595503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Layer 3: Centralized Cloud/Edge Analytics &amp; AI: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01871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Predictive Maintenance: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AI models forecast equipment failure (e.g., from vibration data).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48543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Safety &amp; Compliance: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Computer Vision (CV) detects unsafe practices; logs fume hood data.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395216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AI-Driven Experimentation: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From AI-assisted experiments to fully autonomous "self-driving labs."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694158"/>
            <a:ext cx="479083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Layer 4: Application &amp; Interface Layer: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37724" y="540508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Unified, role-based dashboards for students and managers.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87180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Mobile &amp; AR Integration: Apps for booking, push notifications, and AR guides for complex equipment.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633853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Remote &amp; Virtual Access: Cloud platforms enable remote experiment control.</a:t>
            </a:r>
            <a:endParaRPr lang="en-US" sz="1850" dirty="0"/>
          </a:p>
        </p:txBody>
      </p:sp>
      <p:pic>
        <p:nvPicPr>
          <p:cNvPr id="12" name="WhatsApp Audio 2025-11-29 at 170600_72e178b4dat (online-audio-convertercom)-enhanced">
            <a:hlinkClick r:id="" action="ppaction://media"/>
            <a:extLst>
              <a:ext uri="{FF2B5EF4-FFF2-40B4-BE49-F238E27FC236}">
                <a16:creationId xmlns:a16="http://schemas.microsoft.com/office/drawing/2014/main" id="{BE110A4C-A03C-B203-346F-F8D15E1D5E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97032" y="6477872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7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02043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Campus Governance: Data, Security, and Resilience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98882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6A688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Concept: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Managing the campus as an intelligent Cyber-Physical System (CPS).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7308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Governance: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44174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Policies for managing Big Data from IoT sensors, ensuring quality, availability, and student privacy.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183743"/>
            <a:ext cx="346031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Cybersecurity &amp; Resilience: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37724" y="589466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Challenge: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Large attack surface from interconnected IoT devices.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6361390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Solutions: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Deep Learning (DL) for sophisticated Intrusion Detection Systems (IDS). Exploration of Blockchain for decentralized, tamper-proof data security.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3204" y="403979"/>
            <a:ext cx="4887873" cy="74215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87730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Governance: Automated Management &amp; Stakeholder Participation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095506"/>
            <a:ext cx="577095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Automated Management &amp; Decision Support: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380642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 of AI and analytics for predictive and proactive management.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27315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Centralized dashboards for optimizing traffic, maintenance, and emergency response (Management Decision Support Model).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398175"/>
            <a:ext cx="530840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Stakeholder Participation &amp; Transparency: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837724" y="610909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Collaborative environment with open decision-making.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37724" y="657582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Human-centered approach ensuring technology deployments are user-driven.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29665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Classrooms: Environmental Intelligence &amp; Automation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63342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IoT Infrastructure: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34434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Networks of environmental (DHT22, MQ135), occupancy (PIR, Wi-Fi, seat sensors), and light/noise sensors.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086344"/>
            <a:ext cx="321825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Edge &amp; Cloud Processing: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479726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local processing (edge) combined with cloud analytics.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539264"/>
            <a:ext cx="486203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Ambient Intelligence &amp; Smart Control: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37724" y="625018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Systems auto-adapt lighting, HVAC, and blinds for different scenarios (lecture, exam).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671691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Predictive analytics pre-condition rooms, reducing energy use by up to 27%.</a:t>
            </a:r>
            <a:endParaRPr lang="en-US" sz="1850" dirty="0"/>
          </a:p>
        </p:txBody>
      </p:sp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5DDC78-A607-F768-80A9-81B07278C1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909407" y="408236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982"/>
    </mc:Choice>
    <mc:Fallback xmlns="">
      <p:transition spd="slow" advTm="72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98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5928" y="765929"/>
            <a:ext cx="13118544" cy="1270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Classrooms: AI, Immersive Tech, and Learning Analytics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55928" y="2122646"/>
            <a:ext cx="42198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AI-Powered Performance Prediction: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55928" y="2764155"/>
            <a:ext cx="13118544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ML models (Random Forest, Neural Networks) analyze LMS/behavioral data to identify at-risk students with &gt;90% accuracy.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5928" y="3433643"/>
            <a:ext cx="390929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Classroom Intelligence: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55928" y="4075152"/>
            <a:ext cx="13118544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Sensor fusion and AI dashboards assess engagement via eye-tracking, posture, etc.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5928" y="4744641"/>
            <a:ext cx="34330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Interactive &amp; Immersive Tech: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55928" y="5386149"/>
            <a:ext cx="13118544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Boards:</a:t>
            </a: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4K multi-touch displays, annotation, wireless sharing.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5928" y="5807154"/>
            <a:ext cx="13118544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AR/VR:</a:t>
            </a: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3D visualizations, immersive learning, haptic feedback for distributed teams.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5928" y="6476643"/>
            <a:ext cx="25409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Ethical Framework: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55928" y="7118152"/>
            <a:ext cx="13118544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Mandates transparency and bias audits for all AI systems.</a:t>
            </a:r>
            <a:endParaRPr lang="en-US" sz="1700" dirty="0"/>
          </a:p>
        </p:txBody>
      </p:sp>
      <p:pic>
        <p:nvPicPr>
          <p:cNvPr id="2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FD4532E-016B-E047-965B-F8116B6A91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874472" y="359529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050"/>
    </mc:Choice>
    <mc:Fallback xmlns="">
      <p:transition spd="slow" advTm="77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05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7838" y="991791"/>
            <a:ext cx="13034724" cy="1340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Offices: Integration with Campus-Wide Design Pillars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7838" y="2788563"/>
            <a:ext cx="13034724" cy="364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Outline the six foundational pillars for smart offices/campuses: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7838" y="3409831"/>
            <a:ext cx="569952" cy="5699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52707" y="3545086"/>
            <a:ext cx="3779282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Robust Network Infrastructure: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652707" y="4017050"/>
            <a:ext cx="5519976" cy="364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High-bandwidth for unified device management.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7599" y="3409831"/>
            <a:ext cx="569952" cy="56995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312467" y="3545086"/>
            <a:ext cx="2709505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IoT Devices &amp; Sensing: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8312467" y="4017050"/>
            <a:ext cx="5520095" cy="364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 lighting, occupancy sensors, RFID/QR codes.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7838" y="4837748"/>
            <a:ext cx="569952" cy="56995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652707" y="4973003"/>
            <a:ext cx="2778443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Analytics Engines: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1652707" y="5444966"/>
            <a:ext cx="5519976" cy="364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For optimization, safety, and real-time decisions.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57599" y="4837748"/>
            <a:ext cx="569952" cy="56995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312467" y="4973003"/>
            <a:ext cx="2772489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Mobile-first Interfaces: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8312467" y="5444966"/>
            <a:ext cx="5520095" cy="364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For booking, notifications, and digital IDs.</a:t>
            </a:r>
            <a:endParaRPr lang="en-US" sz="17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97838" y="6265664"/>
            <a:ext cx="569952" cy="569952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652707" y="6400919"/>
            <a:ext cx="329588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Sustainability &amp; Green Ops:</a:t>
            </a:r>
            <a:endParaRPr lang="en-US" sz="2100" dirty="0"/>
          </a:p>
        </p:txBody>
      </p:sp>
      <p:sp>
        <p:nvSpPr>
          <p:cNvPr id="18" name="Text 11"/>
          <p:cNvSpPr/>
          <p:nvPr/>
        </p:nvSpPr>
        <p:spPr>
          <a:xfrm>
            <a:off x="1652707" y="6872883"/>
            <a:ext cx="5519976" cy="364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Energy management, smart parking, waste tracking.</a:t>
            </a:r>
            <a:endParaRPr lang="en-US" sz="1750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457599" y="6265664"/>
            <a:ext cx="569952" cy="569952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8312467" y="6400919"/>
            <a:ext cx="451639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Continuous Feedback &amp; Engagement:</a:t>
            </a:r>
            <a:endParaRPr lang="en-US" sz="2100" dirty="0"/>
          </a:p>
        </p:txBody>
      </p:sp>
      <p:sp>
        <p:nvSpPr>
          <p:cNvPr id="21" name="Text 13"/>
          <p:cNvSpPr/>
          <p:nvPr/>
        </p:nvSpPr>
        <p:spPr>
          <a:xfrm>
            <a:off x="8312467" y="6872883"/>
            <a:ext cx="5520095" cy="364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Dashboards and surveys for iterative improvement.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926</Words>
  <Application>Microsoft Office PowerPoint</Application>
  <PresentationFormat>Custom</PresentationFormat>
  <Paragraphs>102</Paragraphs>
  <Slides>10</Slides>
  <Notes>10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Wingdings</vt:lpstr>
      <vt:lpstr>Arial</vt:lpstr>
      <vt:lpstr>Quattrocento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PC</dc:creator>
  <cp:lastModifiedBy>u2024585</cp:lastModifiedBy>
  <cp:revision>5</cp:revision>
  <dcterms:created xsi:type="dcterms:W3CDTF">2025-11-27T20:16:27Z</dcterms:created>
  <dcterms:modified xsi:type="dcterms:W3CDTF">2025-11-29T12:13:42Z</dcterms:modified>
</cp:coreProperties>
</file>